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66" r:id="rId3"/>
    <p:sldId id="260" r:id="rId4"/>
    <p:sldId id="261" r:id="rId5"/>
    <p:sldId id="258" r:id="rId6"/>
    <p:sldId id="259" r:id="rId7"/>
    <p:sldId id="262" r:id="rId8"/>
    <p:sldId id="263" r:id="rId9"/>
    <p:sldId id="295" r:id="rId10"/>
    <p:sldId id="271" r:id="rId11"/>
    <p:sldId id="264" r:id="rId12"/>
    <p:sldId id="272" r:id="rId13"/>
    <p:sldId id="294" r:id="rId14"/>
    <p:sldId id="284" r:id="rId15"/>
    <p:sldId id="268" r:id="rId16"/>
    <p:sldId id="265" r:id="rId17"/>
    <p:sldId id="267" r:id="rId18"/>
    <p:sldId id="296" r:id="rId19"/>
    <p:sldId id="285" r:id="rId20"/>
    <p:sldId id="277" r:id="rId21"/>
    <p:sldId id="280" r:id="rId22"/>
    <p:sldId id="286" r:id="rId23"/>
    <p:sldId id="306" r:id="rId24"/>
    <p:sldId id="283" r:id="rId25"/>
    <p:sldId id="288" r:id="rId26"/>
    <p:sldId id="297" r:id="rId27"/>
    <p:sldId id="291" r:id="rId28"/>
    <p:sldId id="292" r:id="rId29"/>
    <p:sldId id="290" r:id="rId30"/>
    <p:sldId id="298" r:id="rId31"/>
    <p:sldId id="299" r:id="rId32"/>
    <p:sldId id="300" r:id="rId33"/>
    <p:sldId id="301" r:id="rId34"/>
    <p:sldId id="281" r:id="rId35"/>
    <p:sldId id="282" r:id="rId36"/>
    <p:sldId id="302" r:id="rId37"/>
    <p:sldId id="305" r:id="rId38"/>
    <p:sldId id="279" r:id="rId39"/>
    <p:sldId id="304" r:id="rId40"/>
    <p:sldId id="307" r:id="rId41"/>
    <p:sldId id="308" r:id="rId42"/>
    <p:sldId id="309" r:id="rId43"/>
    <p:sldId id="310" r:id="rId44"/>
    <p:sldId id="319" r:id="rId45"/>
    <p:sldId id="311" r:id="rId46"/>
    <p:sldId id="316" r:id="rId47"/>
    <p:sldId id="314" r:id="rId48"/>
    <p:sldId id="313" r:id="rId49"/>
    <p:sldId id="317" r:id="rId50"/>
    <p:sldId id="318" r:id="rId5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78" autoAdjust="0"/>
    <p:restoredTop sz="92440" autoAdjust="0"/>
  </p:normalViewPr>
  <p:slideViewPr>
    <p:cSldViewPr>
      <p:cViewPr varScale="1">
        <p:scale>
          <a:sx n="81" d="100"/>
          <a:sy n="81" d="100"/>
        </p:scale>
        <p:origin x="867" y="4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267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303F8-DBEC-4414-A0EC-32268B01A7FB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D3A7C-0B19-4A2D-8895-225FEA1D9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4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Heatmap</a:t>
            </a:r>
            <a:r>
              <a:rPr lang="en-US" baseline="0" smtClean="0"/>
              <a:t> of mutational signature contributions in SKCM primary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(age).</a:t>
            </a:r>
          </a:p>
          <a:p>
            <a:r>
              <a:rPr lang="en-US" baseline="0" smtClean="0"/>
              <a:t>S6 (</a:t>
            </a:r>
            <a:r>
              <a:rPr lang="en-US" sz="1200" baseline="0" smtClean="0"/>
              <a:t>defective DNA mismatch repair, microsatellite unstable tumors</a:t>
            </a:r>
            <a:r>
              <a:rPr lang="en-US" baseline="0" smtClean="0"/>
              <a:t>)</a:t>
            </a:r>
          </a:p>
          <a:p>
            <a:r>
              <a:rPr lang="en-US" baseline="0" smtClean="0"/>
              <a:t>S11 (alkylating agents, found in melanoma and glioblastoma)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66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smtClean="0"/>
              <a:t>Mutational analysis</a:t>
            </a:r>
            <a:r>
              <a:rPr lang="en-US" sz="1100" baseline="0" smtClean="0"/>
              <a:t> UVM primary tumors</a:t>
            </a:r>
          </a:p>
          <a:p>
            <a:endParaRPr lang="en-US" sz="1100" baseline="0" smtClean="0"/>
          </a:p>
          <a:p>
            <a:r>
              <a:rPr lang="en-US" sz="1100" baseline="0" smtClean="0"/>
              <a:t>Predominant S1 (age) contribution, followed by S15 (defective DNA mismatch repair), </a:t>
            </a:r>
          </a:p>
          <a:p>
            <a:r>
              <a:rPr lang="en-US" sz="1100" baseline="0" smtClean="0"/>
              <a:t>S3 (DNA double-strand break-repair by homologous recombination), S22 (exposure to aristolochic acid)</a:t>
            </a:r>
          </a:p>
          <a:p>
            <a:endParaRPr lang="en-US" sz="1100" baseline="0" smtClean="0"/>
          </a:p>
          <a:p>
            <a:endParaRPr lang="en-US" sz="1100" baseline="0" smtClean="0"/>
          </a:p>
          <a:p>
            <a:r>
              <a:rPr lang="en-US" sz="1100" smtClean="0"/>
              <a:t>Look at the pathologic_m</a:t>
            </a:r>
            <a:r>
              <a:rPr lang="en-US" sz="1100" baseline="0" smtClean="0"/>
              <a:t> to see if it has metastatic (do for both cancers), compare m0 and m1</a:t>
            </a:r>
          </a:p>
          <a:p>
            <a:r>
              <a:rPr lang="en-US" sz="1100" baseline="0" smtClean="0"/>
              <a:t>Look up what a, b is, see if enough samples	</a:t>
            </a:r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51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smtClean="0"/>
              <a:t>Preliminary</a:t>
            </a:r>
            <a:r>
              <a:rPr lang="en-US" sz="1100" baseline="0" smtClean="0"/>
              <a:t> analysis of TCGA_UVM TP mutational signatures contributions.</a:t>
            </a:r>
          </a:p>
          <a:p>
            <a:endParaRPr lang="en-US" sz="1100" baseline="0" smtClean="0"/>
          </a:p>
          <a:p>
            <a:r>
              <a:rPr lang="en-US" sz="1100" baseline="0" smtClean="0"/>
              <a:t>30 signatures and some unknown contributions in this dataset, 80 samples</a:t>
            </a:r>
          </a:p>
          <a:p>
            <a:endParaRPr lang="en-US" sz="1100" baseline="0" smtClean="0"/>
          </a:p>
          <a:p>
            <a:r>
              <a:rPr lang="en-US" sz="1100" baseline="0" smtClean="0"/>
              <a:t>Predominant S1 (age), and S15 (defective DNA mismatch repair)</a:t>
            </a:r>
          </a:p>
          <a:p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44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72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61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</a:t>
            </a:r>
            <a:r>
              <a:rPr lang="en-US" baseline="0" smtClean="0"/>
              <a:t> TP – 1 sample removed (stage I/II NOS)</a:t>
            </a:r>
          </a:p>
          <a:p>
            <a:r>
              <a:rPr lang="en-US" baseline="0" smtClean="0"/>
              <a:t>SKCM TM – 20 samples removed</a:t>
            </a:r>
          </a:p>
          <a:p>
            <a:r>
              <a:rPr lang="en-US" baseline="0" smtClean="0"/>
              <a:t>                 – 13 samples removed (stage I/II NOS)</a:t>
            </a:r>
          </a:p>
          <a:p>
            <a:r>
              <a:rPr lang="en-US" baseline="0" smtClean="0"/>
              <a:t>                 – 7 samples removed (stage 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06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16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TP grouped by cancer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36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TP grouped by early or late disease progression</a:t>
            </a:r>
          </a:p>
          <a:p>
            <a:endParaRPr lang="en-US" baseline="0" smtClean="0"/>
          </a:p>
          <a:p>
            <a:r>
              <a:rPr lang="en-US" baseline="0" smtClean="0"/>
              <a:t>Early (stages I and II): 68 (65.48%)</a:t>
            </a:r>
          </a:p>
          <a:p>
            <a:r>
              <a:rPr lang="en-US" baseline="0" smtClean="0"/>
              <a:t>Late (stages III and IV): 31 </a:t>
            </a:r>
          </a:p>
          <a:p>
            <a:r>
              <a:rPr lang="en-US" baseline="0" smtClean="0"/>
              <a:t>NA: 4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05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in each signature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19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TM grouped by cancer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03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Heatmap</a:t>
            </a:r>
            <a:r>
              <a:rPr lang="en-US" baseline="0" smtClean="0"/>
              <a:t> of mutational signature contributions in SKCM metastatic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54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TM grouped by early or late disease progression</a:t>
            </a:r>
          </a:p>
          <a:p>
            <a:endParaRPr lang="en-US" baseline="0" smtClean="0"/>
          </a:p>
          <a:p>
            <a:r>
              <a:rPr lang="en-US" baseline="0" smtClean="0"/>
              <a:t>Early (stages 0, I, and II)</a:t>
            </a:r>
          </a:p>
          <a:p>
            <a:r>
              <a:rPr lang="en-US" baseline="0" smtClean="0"/>
              <a:t>Late (stages III and IV) </a:t>
            </a:r>
          </a:p>
          <a:p>
            <a:r>
              <a:rPr lang="en-US" baseline="0" smtClean="0"/>
              <a:t>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in each signature</a:t>
            </a:r>
          </a:p>
          <a:p>
            <a:endParaRPr lang="en-US" baseline="0" smtClean="0"/>
          </a:p>
          <a:p>
            <a:r>
              <a:rPr lang="en-US" baseline="0" smtClean="0"/>
              <a:t>Only S1 is significant, and not so strongly so</a:t>
            </a:r>
          </a:p>
          <a:p>
            <a:endParaRPr lang="en-US" baseline="0" smtClean="0"/>
          </a:p>
          <a:p>
            <a:r>
              <a:rPr lang="en-US" baseline="0" smtClean="0"/>
              <a:t>Leave out stage 0 samples </a:t>
            </a:r>
            <a:r>
              <a:rPr lang="en-US" baseline="0" smtClean="0">
                <a:sym typeface="Wingdings" panose="05000000000000000000" pitchFamily="2" charset="2"/>
              </a:rPr>
              <a:t> unclear def</a:t>
            </a:r>
            <a:endParaRPr lang="en-US" baseline="0" smtClean="0"/>
          </a:p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10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UVM TP grouped by cancer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83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UVM TP grouped by early or late disease progression</a:t>
            </a:r>
          </a:p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32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in each signature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37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UVM</a:t>
            </a:r>
            <a:r>
              <a:rPr lang="en-US" baseline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C</a:t>
            </a:r>
            <a:r>
              <a:rPr lang="en-US" smtClean="0"/>
              <a:t>hemotherapy drug</a:t>
            </a:r>
            <a:r>
              <a:rPr lang="en-US" baseline="0" smtClean="0"/>
              <a:t> name: fotemustine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No other therapy types data than chemotherapy and NA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SKCM_TP: 	1 patient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TCGA-ER-A19T had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both interferon and radiation therapies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SKCM_TM:	5 patients had both interferon and radiation therapies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TCGA-FS-A1ZZ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TCGA-HR-A2OH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TCGA-D3-A5GN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TCGA-D3-A8GC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TCGA-W3-AA1W</a:t>
            </a:r>
            <a:endParaRPr lang="en-US" baseline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Skcm: interferon and radio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-- will get independent dataset with immunotherapy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Subset radiation, see what overlaps with interferon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91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TM grouped by radiation and interferon therapy</a:t>
            </a:r>
          </a:p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61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Radiation vs. interferon in each signature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4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ANOVA</a:t>
            </a:r>
          </a:p>
          <a:p>
            <a:r>
              <a:rPr lang="en-US" smtClean="0">
                <a:effectLst/>
              </a:rPr>
              <a:t>	Df   Sum Sq   Mean Sq   F value     </a:t>
            </a:r>
            <a:r>
              <a:rPr lang="en-US" b="1" smtClean="0">
                <a:effectLst/>
              </a:rPr>
              <a:t>Pr(&gt;F)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Signatures 	30    232105        7737       254.2  </a:t>
            </a:r>
            <a:r>
              <a:rPr lang="en-US" b="1" smtClean="0">
                <a:effectLst/>
              </a:rPr>
              <a:t>&lt;2e-16 </a:t>
            </a:r>
            <a:r>
              <a:rPr lang="en-US" smtClean="0">
                <a:effectLst/>
              </a:rPr>
              <a:t>*** </a:t>
            </a:r>
          </a:p>
          <a:p>
            <a:r>
              <a:rPr lang="en-US" smtClean="0">
                <a:effectLst/>
              </a:rPr>
              <a:t>Residuals     1426      43397            30 </a:t>
            </a:r>
          </a:p>
          <a:p>
            <a:r>
              <a:rPr lang="en-US" smtClean="0">
                <a:effectLst/>
              </a:rPr>
              <a:t>--- </a:t>
            </a:r>
          </a:p>
          <a:p>
            <a:r>
              <a:rPr lang="en-US" smtClean="0">
                <a:effectLst/>
              </a:rPr>
              <a:t>Signif. codes: 0 ‘***’ 0.001 ‘**’ 0.01 ‘*’ 0.05 ‘.’ 0.1 ‘ ’ 1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Significant difference in means</a:t>
            </a:r>
            <a:r>
              <a:rPr lang="en-US" baseline="0" smtClean="0">
                <a:effectLst/>
              </a:rPr>
              <a:t> based on </a:t>
            </a:r>
            <a:r>
              <a:rPr lang="en-US" smtClean="0">
                <a:effectLst/>
              </a:rPr>
              <a:t>ANOVA</a:t>
            </a:r>
          </a:p>
          <a:p>
            <a:endParaRPr lang="en-US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For each</a:t>
            </a:r>
            <a:r>
              <a:rPr lang="en-US" baseline="0" smtClean="0"/>
              <a:t> sig vs each other t-test, see TCGA_SKCM_TM_radiation_eachsigttest.csv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48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ANOVA</a:t>
            </a:r>
          </a:p>
          <a:p>
            <a:r>
              <a:rPr lang="en-US" smtClean="0">
                <a:effectLst/>
              </a:rPr>
              <a:t>	Df   Sum Sq   Mean Sq   F value     </a:t>
            </a:r>
            <a:r>
              <a:rPr lang="en-US" b="1" smtClean="0">
                <a:effectLst/>
              </a:rPr>
              <a:t>Pr(&gt;F)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Signatures 	</a:t>
            </a:r>
            <a:r>
              <a:rPr lang="it-IT" smtClean="0">
                <a:effectLst/>
              </a:rPr>
              <a:t>30    113480        </a:t>
            </a:r>
            <a:r>
              <a:rPr lang="it-IT" baseline="0" smtClean="0">
                <a:effectLst/>
              </a:rPr>
              <a:t> </a:t>
            </a:r>
            <a:r>
              <a:rPr lang="it-IT" smtClean="0">
                <a:effectLst/>
              </a:rPr>
              <a:t>3783      78.58    </a:t>
            </a:r>
            <a:r>
              <a:rPr lang="it-IT" b="1" smtClean="0">
                <a:effectLst/>
              </a:rPr>
              <a:t>&lt;2e-16 </a:t>
            </a:r>
            <a:r>
              <a:rPr lang="it-IT" smtClean="0">
                <a:effectLst/>
              </a:rPr>
              <a:t>*** </a:t>
            </a:r>
          </a:p>
          <a:p>
            <a:r>
              <a:rPr lang="it-IT" smtClean="0">
                <a:effectLst/>
              </a:rPr>
              <a:t>Residuals       806      38801             48 </a:t>
            </a:r>
          </a:p>
          <a:p>
            <a:r>
              <a:rPr lang="en-US" smtClean="0">
                <a:effectLst/>
              </a:rPr>
              <a:t>--- </a:t>
            </a:r>
          </a:p>
          <a:p>
            <a:r>
              <a:rPr lang="en-US" smtClean="0">
                <a:effectLst/>
              </a:rPr>
              <a:t>Signif. codes: 0 ‘***’ 0.001 ‘**’ 0.01 ‘*’ 0.05 ‘.’ 0.1 ‘ ’ 1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Significant difference in means based on ANOVA</a:t>
            </a:r>
          </a:p>
          <a:p>
            <a:endParaRPr lang="en-US" smtClean="0"/>
          </a:p>
          <a:p>
            <a:r>
              <a:rPr lang="en-US" smtClean="0"/>
              <a:t>For each</a:t>
            </a:r>
            <a:r>
              <a:rPr lang="en-US" baseline="0" smtClean="0"/>
              <a:t> sig vs each other t-test, see TCGA_SKCM_TM_interferon_eachsigttest.csv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4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Preliminary</a:t>
            </a:r>
            <a:r>
              <a:rPr lang="en-US" baseline="0" smtClean="0"/>
              <a:t> analysis of TCGA_SKCM TP mutational signatures contributions.</a:t>
            </a:r>
          </a:p>
          <a:p>
            <a:endParaRPr lang="en-US" baseline="0" smtClean="0"/>
          </a:p>
          <a:p>
            <a:r>
              <a:rPr lang="en-US" baseline="0" smtClean="0"/>
              <a:t>30 signatures and some unknown contributions in this dataset, 104 samples</a:t>
            </a:r>
          </a:p>
          <a:p>
            <a:endParaRPr lang="en-US" baseline="0" smtClean="0"/>
          </a:p>
          <a:p>
            <a:r>
              <a:rPr lang="en-US" baseline="0" smtClean="0"/>
              <a:t>Predominantly S7 (UV exposure) and S1 (age)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341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General genes for invasion</a:t>
            </a:r>
            <a:r>
              <a:rPr lang="en-US" b="1" baseline="0" smtClean="0"/>
              <a:t> and metastasis - </a:t>
            </a:r>
            <a:r>
              <a:rPr lang="en-US" b="1" smtClean="0"/>
              <a:t>27 gene</a:t>
            </a:r>
          </a:p>
          <a:p>
            <a:r>
              <a:rPr lang="en-US" smtClean="0"/>
              <a:t>MMP1	MMP2 	MMP3 	MMP7 	MMP9 	MMP10 	MMP11 	MMP12 	MMP13 	MMP14 </a:t>
            </a:r>
          </a:p>
          <a:p>
            <a:r>
              <a:rPr lang="en-US" smtClean="0"/>
              <a:t>MMP15	MMP16	MMP17 	MMP19 	MMP21 	MMP23B 	MMP24 	MMP25 	MMP26 	MMP27 </a:t>
            </a:r>
          </a:p>
          <a:p>
            <a:r>
              <a:rPr lang="en-US" smtClean="0"/>
              <a:t>MMP28	ITGB3	ITGAV 	PTK2 	CDH1 	SPARC 	WFDC2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434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103 samples</a:t>
            </a:r>
          </a:p>
          <a:p>
            <a:endParaRPr lang="en-US" smtClean="0"/>
          </a:p>
          <a:p>
            <a:r>
              <a:rPr lang="en-US" smtClean="0"/>
              <a:t>NA</a:t>
            </a:r>
            <a:r>
              <a:rPr lang="en-US" baseline="0" smtClean="0"/>
              <a:t> replaced by 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876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368</a:t>
            </a:r>
            <a:r>
              <a:rPr lang="en-US" baseline="0" smtClean="0"/>
              <a:t> samples</a:t>
            </a:r>
          </a:p>
          <a:p>
            <a:endParaRPr lang="en-US" baseline="0" smtClean="0"/>
          </a:p>
          <a:p>
            <a:r>
              <a:rPr lang="en-US" baseline="0" smtClean="0"/>
              <a:t>NA changed to 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0313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80 samples</a:t>
            </a:r>
          </a:p>
          <a:p>
            <a:endParaRPr lang="en-US" smtClean="0"/>
          </a:p>
          <a:p>
            <a:r>
              <a:rPr lang="en-US" smtClean="0"/>
              <a:t>NA</a:t>
            </a:r>
            <a:r>
              <a:rPr lang="en-US" baseline="0" smtClean="0"/>
              <a:t> changed to 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1633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ANOVA</a:t>
            </a:r>
          </a:p>
          <a:p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 </a:t>
            </a:r>
          </a:p>
          <a:p>
            <a:r>
              <a:rPr lang="en-US" smtClean="0">
                <a:effectLst/>
              </a:rPr>
              <a:t>cohort 	2 	18.53 	9.266 	18.82 	</a:t>
            </a:r>
            <a:r>
              <a:rPr lang="en-US" b="1" smtClean="0">
                <a:effectLst/>
              </a:rPr>
              <a:t>1.25e-08 *** </a:t>
            </a:r>
          </a:p>
          <a:p>
            <a:r>
              <a:rPr lang="en-US" smtClean="0">
                <a:effectLst/>
              </a:rPr>
              <a:t>Residuals 	548 	269.85 	0.492 </a:t>
            </a:r>
          </a:p>
          <a:p>
            <a:endParaRPr lang="en-US" smtClean="0">
              <a:effectLst/>
            </a:endParaRP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Primary, cells want to metastasize, starting to metast, in prep stage for</a:t>
            </a:r>
            <a:r>
              <a:rPr lang="en-US" baseline="0" smtClean="0">
                <a:effectLst/>
              </a:rPr>
              <a:t> metast</a:t>
            </a:r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Once</a:t>
            </a:r>
            <a:r>
              <a:rPr lang="en-US" baseline="0" smtClean="0">
                <a:effectLst/>
              </a:rPr>
              <a:t> metastasized, they don’t want to much anymore, different state, no potential to further disseminate</a:t>
            </a:r>
          </a:p>
          <a:p>
            <a:endParaRPr lang="en-US" baseline="0" smtClean="0">
              <a:effectLst/>
            </a:endParaRPr>
          </a:p>
          <a:p>
            <a:r>
              <a:rPr lang="en-US" baseline="0" smtClean="0">
                <a:effectLst/>
              </a:rPr>
              <a:t>split</a:t>
            </a:r>
            <a:endParaRPr lang="en-US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2151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General genes for invasion</a:t>
            </a:r>
            <a:r>
              <a:rPr lang="en-US" b="1" baseline="0" smtClean="0"/>
              <a:t> and metastasis - </a:t>
            </a:r>
            <a:r>
              <a:rPr lang="en-US" b="1" smtClean="0"/>
              <a:t>27 gene</a:t>
            </a:r>
          </a:p>
          <a:p>
            <a:r>
              <a:rPr lang="en-US" smtClean="0"/>
              <a:t>MMP1	MMP2 	MMP3 	MMP7 	MMP9 	MMP10 	MMP11 	MMP12 	MMP13 	MMP14 </a:t>
            </a:r>
          </a:p>
          <a:p>
            <a:r>
              <a:rPr lang="en-US" smtClean="0"/>
              <a:t>MMP15	MMP16	MMP17 	MMP19 	MMP21 	MMP23B 	MMP24 	MMP25 	MMP26 	MMP27 </a:t>
            </a:r>
          </a:p>
          <a:p>
            <a:r>
              <a:rPr lang="en-US" smtClean="0"/>
              <a:t>MMP28	ITGB3	ITGAV 	PTK2 	CDH1 	SPARC 	WFDC2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6123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effectLst/>
              </a:rPr>
              <a:t>ANOVA</a:t>
            </a:r>
          </a:p>
          <a:p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 </a:t>
            </a:r>
          </a:p>
          <a:p>
            <a:r>
              <a:rPr lang="en-US" smtClean="0">
                <a:effectLst/>
              </a:rPr>
              <a:t>stage 	3 	1.48 	0.4934 	1.016 	</a:t>
            </a:r>
            <a:r>
              <a:rPr lang="en-US" b="1" smtClean="0">
                <a:effectLst/>
              </a:rPr>
              <a:t>0.389 </a:t>
            </a:r>
          </a:p>
          <a:p>
            <a:r>
              <a:rPr lang="en-US" smtClean="0">
                <a:effectLst/>
              </a:rPr>
              <a:t>Residuals 	94 	45.67 	0.4858 </a:t>
            </a:r>
          </a:p>
          <a:p>
            <a:endParaRPr lang="en-US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6047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ANOVA</a:t>
            </a:r>
          </a:p>
          <a:p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 </a:t>
            </a:r>
          </a:p>
          <a:p>
            <a:r>
              <a:rPr lang="en-US" smtClean="0">
                <a:effectLst/>
              </a:rPr>
              <a:t>stage 	3 	1.42 	0.4738 	0.934 	</a:t>
            </a:r>
            <a:r>
              <a:rPr lang="en-US" b="1" smtClean="0">
                <a:effectLst/>
              </a:rPr>
              <a:t>0.425 </a:t>
            </a:r>
          </a:p>
          <a:p>
            <a:r>
              <a:rPr lang="en-US" smtClean="0">
                <a:effectLst/>
              </a:rPr>
              <a:t>Residuals 	305 	154.80 	0.5075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580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SKCM TP</a:t>
            </a:r>
          </a:p>
          <a:p>
            <a:r>
              <a:rPr lang="en-US" smtClean="0">
                <a:effectLst/>
              </a:rPr>
              <a:t>Welch Two Sample t-test </a:t>
            </a:r>
          </a:p>
          <a:p>
            <a:r>
              <a:rPr lang="en-US" smtClean="0">
                <a:effectLst/>
              </a:rPr>
              <a:t>data: tp.skcm.metscore.stage.early$met_score and tp.skcm.metscore.stage.late$met_score </a:t>
            </a:r>
          </a:p>
          <a:p>
            <a:r>
              <a:rPr lang="en-US" smtClean="0">
                <a:effectLst/>
              </a:rPr>
              <a:t>t = 0.36297, df = 55.404, </a:t>
            </a:r>
            <a:r>
              <a:rPr lang="en-US" b="1" smtClean="0">
                <a:effectLst/>
              </a:rPr>
              <a:t>p-value = 0.718 </a:t>
            </a:r>
          </a:p>
          <a:p>
            <a:r>
              <a:rPr lang="en-US" smtClean="0">
                <a:effectLst/>
              </a:rPr>
              <a:t>alternative hypothesis: true difference in means is not equal to 0 </a:t>
            </a:r>
          </a:p>
          <a:p>
            <a:r>
              <a:rPr lang="en-US" smtClean="0">
                <a:effectLst/>
              </a:rPr>
              <a:t>95 percent confidence interval: -0.2521300 0.3636851 </a:t>
            </a:r>
          </a:p>
          <a:p>
            <a:r>
              <a:rPr lang="en-US" smtClean="0">
                <a:effectLst/>
              </a:rPr>
              <a:t>sample estimates: </a:t>
            </a:r>
          </a:p>
          <a:p>
            <a:r>
              <a:rPr lang="en-US" smtClean="0">
                <a:effectLst/>
              </a:rPr>
              <a:t>mean of x mean of y </a:t>
            </a:r>
          </a:p>
          <a:p>
            <a:r>
              <a:rPr lang="en-US" smtClean="0">
                <a:effectLst/>
              </a:rPr>
              <a:t>7.742203 7.686425 </a:t>
            </a:r>
          </a:p>
          <a:p>
            <a:endParaRPr lang="en-US" smtClean="0">
              <a:effectLst/>
            </a:endParaRPr>
          </a:p>
          <a:p>
            <a:r>
              <a:rPr lang="en-US" b="1" smtClean="0">
                <a:effectLst/>
              </a:rPr>
              <a:t>SKCM TM</a:t>
            </a:r>
          </a:p>
          <a:p>
            <a:r>
              <a:rPr lang="en-US" smtClean="0">
                <a:effectLst/>
              </a:rPr>
              <a:t>Welch Two Sample t-test </a:t>
            </a:r>
          </a:p>
          <a:p>
            <a:r>
              <a:rPr lang="en-US" smtClean="0">
                <a:effectLst/>
              </a:rPr>
              <a:t>data: tm.skcm.metscore.stage.early$met_score and tm.skcm.metscore.stage.late$met_score </a:t>
            </a:r>
          </a:p>
          <a:p>
            <a:r>
              <a:rPr lang="en-US" smtClean="0">
                <a:effectLst/>
              </a:rPr>
              <a:t>t = -1.5593, df = 297.01, </a:t>
            </a:r>
            <a:r>
              <a:rPr lang="en-US" b="1" smtClean="0">
                <a:effectLst/>
              </a:rPr>
              <a:t>p-value = 0.12 </a:t>
            </a:r>
          </a:p>
          <a:p>
            <a:r>
              <a:rPr lang="en-US" smtClean="0">
                <a:effectLst/>
              </a:rPr>
              <a:t>alternative hypothesis: true difference in means is not equal to 0 </a:t>
            </a:r>
          </a:p>
          <a:p>
            <a:r>
              <a:rPr lang="en-US" smtClean="0">
                <a:effectLst/>
              </a:rPr>
              <a:t>95 percent confidence interval: -0.28659202 0.03320864 </a:t>
            </a:r>
          </a:p>
          <a:p>
            <a:r>
              <a:rPr lang="en-US" smtClean="0">
                <a:effectLst/>
              </a:rPr>
              <a:t>sample estimates: mean of x mean of y </a:t>
            </a:r>
          </a:p>
          <a:p>
            <a:r>
              <a:rPr lang="en-US" smtClean="0">
                <a:effectLst/>
              </a:rPr>
              <a:t>7.408543 7.535235 </a:t>
            </a: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36533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ANOVA</a:t>
            </a:r>
          </a:p>
          <a:p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stage 	2 	0.42 	0.2093 	0.486 	</a:t>
            </a:r>
            <a:r>
              <a:rPr lang="en-US" b="1" smtClean="0">
                <a:effectLst/>
              </a:rPr>
              <a:t>0.617 </a:t>
            </a:r>
          </a:p>
          <a:p>
            <a:r>
              <a:rPr lang="en-US" smtClean="0">
                <a:effectLst/>
              </a:rPr>
              <a:t>Residuals 	77 	33.18 	0.4308 </a:t>
            </a:r>
            <a:endParaRPr lang="en-US" b="1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122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Preliminary</a:t>
            </a:r>
            <a:r>
              <a:rPr lang="en-US" baseline="0" smtClean="0"/>
              <a:t> analysis of TCGA_SKCM TM mutational signatures contributions.</a:t>
            </a:r>
          </a:p>
          <a:p>
            <a:endParaRPr lang="en-US" baseline="0" smtClean="0"/>
          </a:p>
          <a:p>
            <a:r>
              <a:rPr lang="en-US" baseline="0" smtClean="0"/>
              <a:t>30 signatures and some unknown contributions in this dataset, 363 samples</a:t>
            </a:r>
          </a:p>
          <a:p>
            <a:endParaRPr lang="en-US" baseline="0" smtClean="0"/>
          </a:p>
          <a:p>
            <a:r>
              <a:rPr lang="en-US" baseline="0" smtClean="0"/>
              <a:t>Predominantly S7 (UV exposure) and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817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>
                <a:effectLst/>
              </a:rPr>
              <a:t>Welch Two Sample t-test </a:t>
            </a:r>
          </a:p>
          <a:p>
            <a:r>
              <a:rPr lang="en-US" smtClean="0">
                <a:effectLst/>
              </a:rPr>
              <a:t>data: uvm.metscore.stage.early$met_score and uvm.metscore.stage.late$met_score </a:t>
            </a:r>
          </a:p>
          <a:p>
            <a:r>
              <a:rPr lang="en-US" smtClean="0">
                <a:effectLst/>
              </a:rPr>
              <a:t>t = -0.41251, df = 77.99, </a:t>
            </a:r>
            <a:r>
              <a:rPr lang="en-US" b="1" smtClean="0">
                <a:effectLst/>
              </a:rPr>
              <a:t>p-value = 0.6811 </a:t>
            </a:r>
          </a:p>
          <a:p>
            <a:r>
              <a:rPr lang="en-US" smtClean="0">
                <a:effectLst/>
              </a:rPr>
              <a:t>alternative hypothesis: true difference in means is not equal to 0 </a:t>
            </a:r>
          </a:p>
          <a:p>
            <a:r>
              <a:rPr lang="en-US" smtClean="0">
                <a:effectLst/>
              </a:rPr>
              <a:t>95 percent confidence interval: -0.3473651 0.2281232 </a:t>
            </a:r>
          </a:p>
          <a:p>
            <a:r>
              <a:rPr lang="en-US" smtClean="0">
                <a:effectLst/>
              </a:rPr>
              <a:t>sample estimates: </a:t>
            </a:r>
          </a:p>
          <a:p>
            <a:r>
              <a:rPr lang="en-US" smtClean="0">
                <a:effectLst/>
              </a:rPr>
              <a:t>mean of x mean of y </a:t>
            </a:r>
          </a:p>
          <a:p>
            <a:r>
              <a:rPr lang="en-US" smtClean="0">
                <a:effectLst/>
              </a:rPr>
              <a:t>7.037893 7.097514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14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Boxplot</a:t>
            </a:r>
            <a:r>
              <a:rPr lang="en-US" baseline="0" smtClean="0"/>
              <a:t> of mutational signature contributions in SKCM primary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35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Boxplot</a:t>
            </a:r>
            <a:r>
              <a:rPr lang="en-US" baseline="0" smtClean="0"/>
              <a:t> of mutational signature contributions in SKCM metastatic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38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smtClean="0">
                <a:latin typeface="+mn-lt"/>
              </a:rPr>
              <a:t>Primary tumor:</a:t>
            </a:r>
          </a:p>
          <a:p>
            <a:r>
              <a:rPr lang="en-US" sz="1100" smtClean="0">
                <a:effectLst/>
              </a:rPr>
              <a:t>Welch Two Sample t-test </a:t>
            </a:r>
          </a:p>
          <a:p>
            <a:r>
              <a:rPr lang="en-US" sz="1100" smtClean="0">
                <a:effectLst/>
              </a:rPr>
              <a:t>data: tp$S1 and tp$S7 </a:t>
            </a:r>
          </a:p>
          <a:p>
            <a:r>
              <a:rPr lang="en-US" sz="1100" smtClean="0">
                <a:effectLst/>
              </a:rPr>
              <a:t>t = -15.289, df = 148.94, </a:t>
            </a:r>
            <a:r>
              <a:rPr lang="en-US" sz="1100" b="1" smtClean="0">
                <a:effectLst/>
              </a:rPr>
              <a:t>p-value &lt; 2.2e-16 </a:t>
            </a:r>
          </a:p>
          <a:p>
            <a:r>
              <a:rPr lang="en-US" sz="1100" smtClean="0">
                <a:effectLst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</a:rPr>
              <a:t>95 percent confidence interval: -0.5825137 -0.4491773 </a:t>
            </a:r>
          </a:p>
          <a:p>
            <a:r>
              <a:rPr lang="en-US" sz="1100" smtClean="0">
                <a:effectLst/>
              </a:rPr>
              <a:t>sample estimates: </a:t>
            </a:r>
          </a:p>
          <a:p>
            <a:r>
              <a:rPr lang="en-US" sz="1100" smtClean="0">
                <a:effectLst/>
              </a:rPr>
              <a:t>mean of x mean of y </a:t>
            </a:r>
          </a:p>
          <a:p>
            <a:r>
              <a:rPr lang="en-US" sz="1100" smtClean="0">
                <a:effectLst/>
              </a:rPr>
              <a:t>0.1159178 0.6317633 </a:t>
            </a:r>
          </a:p>
          <a:p>
            <a:endParaRPr lang="en-US" sz="1100" smtClean="0">
              <a:effectLst/>
              <a:latin typeface="+mn-lt"/>
            </a:endParaRPr>
          </a:p>
          <a:p>
            <a:r>
              <a:rPr lang="en-US" sz="1100" b="1" smtClean="0">
                <a:effectLst/>
                <a:latin typeface="+mn-lt"/>
              </a:rPr>
              <a:t>Metastatic</a:t>
            </a:r>
            <a:r>
              <a:rPr lang="en-US" sz="1100" b="1" baseline="0" smtClean="0">
                <a:effectLst/>
                <a:latin typeface="+mn-lt"/>
              </a:rPr>
              <a:t> tumor</a:t>
            </a:r>
          </a:p>
          <a:p>
            <a:r>
              <a:rPr lang="en-US" sz="1100" smtClean="0">
                <a:effectLst/>
              </a:rPr>
              <a:t>Welch Two Sample t-test </a:t>
            </a:r>
          </a:p>
          <a:p>
            <a:r>
              <a:rPr lang="en-US" sz="1100" smtClean="0">
                <a:effectLst/>
              </a:rPr>
              <a:t>data: tm$S1 and tm$S7 </a:t>
            </a:r>
          </a:p>
          <a:p>
            <a:r>
              <a:rPr lang="en-US" sz="1100" smtClean="0">
                <a:effectLst/>
              </a:rPr>
              <a:t>t = -41.242, df = 493.04, </a:t>
            </a:r>
            <a:r>
              <a:rPr lang="en-US" sz="1100" b="1" smtClean="0">
                <a:effectLst/>
              </a:rPr>
              <a:t>p-value &lt; 2.2e-16 </a:t>
            </a:r>
          </a:p>
          <a:p>
            <a:r>
              <a:rPr lang="en-US" sz="1100" smtClean="0">
                <a:effectLst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</a:rPr>
              <a:t>95 percent confidence interval: -0.6482832 -0.5893224 </a:t>
            </a:r>
          </a:p>
          <a:p>
            <a:r>
              <a:rPr lang="en-US" sz="1100" smtClean="0">
                <a:effectLst/>
              </a:rPr>
              <a:t>sample estimates: </a:t>
            </a:r>
          </a:p>
          <a:p>
            <a:r>
              <a:rPr lang="en-US" sz="1100" smtClean="0">
                <a:effectLst/>
              </a:rPr>
              <a:t>mean of x mean of y </a:t>
            </a:r>
          </a:p>
          <a:p>
            <a:r>
              <a:rPr lang="en-US" sz="1100" smtClean="0">
                <a:effectLst/>
              </a:rPr>
              <a:t>0.08357733 0.70238017 </a:t>
            </a:r>
            <a:endParaRPr lang="en-US" sz="110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smtClean="0">
                <a:latin typeface="+mn-lt"/>
              </a:rPr>
              <a:t>Signature</a:t>
            </a:r>
            <a:r>
              <a:rPr lang="en-US" sz="1100" b="1" baseline="0" smtClean="0">
                <a:latin typeface="+mn-lt"/>
              </a:rPr>
              <a:t> 1:</a:t>
            </a:r>
            <a:endParaRPr lang="en-US" sz="1100" b="1" smtClean="0">
              <a:latin typeface="+mn-lt"/>
            </a:endParaRPr>
          </a:p>
          <a:p>
            <a:r>
              <a:rPr lang="en-US" sz="1100" smtClean="0">
                <a:effectLst/>
              </a:rPr>
              <a:t>Welch Two Sample t-test </a:t>
            </a:r>
          </a:p>
          <a:p>
            <a:r>
              <a:rPr lang="en-US" sz="1100" smtClean="0">
                <a:effectLst/>
              </a:rPr>
              <a:t>data: tp$S1 and tm$S1 </a:t>
            </a:r>
          </a:p>
          <a:p>
            <a:r>
              <a:rPr lang="en-US" sz="1100" smtClean="0">
                <a:effectLst/>
              </a:rPr>
              <a:t>t = 2.0357, df = 138.45, </a:t>
            </a:r>
            <a:r>
              <a:rPr lang="en-US" sz="1100" b="1" smtClean="0">
                <a:effectLst/>
              </a:rPr>
              <a:t>p-value = 0.04369 </a:t>
            </a:r>
          </a:p>
          <a:p>
            <a:r>
              <a:rPr lang="en-US" sz="1100" smtClean="0">
                <a:effectLst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</a:rPr>
              <a:t>95 percent confidence interval: 0.0009288367 0.0637521108 </a:t>
            </a:r>
          </a:p>
          <a:p>
            <a:r>
              <a:rPr lang="en-US" sz="1100" smtClean="0">
                <a:effectLst/>
              </a:rPr>
              <a:t>sample estimates: </a:t>
            </a:r>
          </a:p>
          <a:p>
            <a:r>
              <a:rPr lang="en-US" sz="1100" smtClean="0">
                <a:effectLst/>
              </a:rPr>
              <a:t>mean of x mean of y </a:t>
            </a:r>
          </a:p>
          <a:p>
            <a:r>
              <a:rPr lang="en-US" sz="1100" smtClean="0">
                <a:effectLst/>
              </a:rPr>
              <a:t>0.11591781 0.08357733 </a:t>
            </a:r>
          </a:p>
          <a:p>
            <a:endParaRPr lang="en-US" sz="1100" smtClean="0">
              <a:effectLst/>
            </a:endParaRPr>
          </a:p>
          <a:p>
            <a:endParaRPr lang="en-US" sz="1100" b="1" smtClean="0">
              <a:effectLst/>
              <a:latin typeface="+mn-lt"/>
            </a:endParaRPr>
          </a:p>
          <a:p>
            <a:r>
              <a:rPr lang="en-US" sz="1100" b="1" smtClean="0">
                <a:effectLst/>
                <a:latin typeface="+mn-lt"/>
              </a:rPr>
              <a:t>Signature 7:</a:t>
            </a:r>
            <a:endParaRPr lang="en-US" sz="1100" b="1" baseline="0" smtClean="0">
              <a:effectLst/>
              <a:latin typeface="+mn-lt"/>
            </a:endParaRPr>
          </a:p>
          <a:p>
            <a:r>
              <a:rPr lang="en-US" sz="1100" smtClean="0">
                <a:effectLst/>
              </a:rPr>
              <a:t>Welch Two Sample t-test </a:t>
            </a:r>
            <a:endParaRPr lang="en-US" sz="1100" b="1" smtClean="0">
              <a:effectLst/>
            </a:endParaRPr>
          </a:p>
          <a:p>
            <a:r>
              <a:rPr lang="en-US" sz="1100" smtClean="0">
                <a:effectLst/>
              </a:rPr>
              <a:t>data: tp$S7 and tm$S7 </a:t>
            </a:r>
          </a:p>
          <a:p>
            <a:r>
              <a:rPr lang="en-US" sz="1100" smtClean="0">
                <a:effectLst/>
              </a:rPr>
              <a:t>t = -2.1186, df = 147.97, </a:t>
            </a:r>
            <a:r>
              <a:rPr lang="en-US" sz="1100" b="1" smtClean="0">
                <a:effectLst/>
              </a:rPr>
              <a:t>p-value = 0.0358 </a:t>
            </a:r>
          </a:p>
          <a:p>
            <a:r>
              <a:rPr lang="en-US" sz="1100" smtClean="0">
                <a:effectLst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</a:rPr>
              <a:t>95 percent confidence interval: -0.136485689 -0.004748007 </a:t>
            </a:r>
          </a:p>
          <a:p>
            <a:r>
              <a:rPr lang="en-US" sz="1100" smtClean="0">
                <a:effectLst/>
              </a:rPr>
              <a:t>sample estimates: </a:t>
            </a:r>
          </a:p>
          <a:p>
            <a:r>
              <a:rPr lang="en-US" sz="1100" smtClean="0">
                <a:effectLst/>
              </a:rPr>
              <a:t>mean of x mean of y </a:t>
            </a:r>
          </a:p>
          <a:p>
            <a:r>
              <a:rPr lang="en-US" sz="1100" smtClean="0">
                <a:effectLst/>
              </a:rPr>
              <a:t>0.6317633 0.7023802 </a:t>
            </a:r>
            <a:r>
              <a:rPr lang="en-US" sz="1100" smtClean="0"/>
              <a:t/>
            </a:r>
            <a:br>
              <a:rPr lang="en-US" sz="1100" smtClean="0"/>
            </a:br>
            <a:endParaRPr lang="en-US" sz="1100" smtClean="0"/>
          </a:p>
          <a:p>
            <a:endParaRPr lang="en-US" sz="1100" smtClean="0">
              <a:latin typeface="+mn-lt"/>
            </a:endParaRPr>
          </a:p>
          <a:p>
            <a:r>
              <a:rPr lang="en-US" sz="1100" smtClean="0">
                <a:latin typeface="+mn-lt"/>
              </a:rPr>
              <a:t>If doing for all signatures,</a:t>
            </a:r>
            <a:r>
              <a:rPr lang="en-US" sz="1100" baseline="0" smtClean="0">
                <a:latin typeface="+mn-lt"/>
              </a:rPr>
              <a:t> correct pval (use p.adjust(pvals, method=“BH”) BH = bonferonni, original method is too conservative )</a:t>
            </a:r>
            <a:endParaRPr lang="en-US" sz="1100" baseline="0">
              <a:latin typeface="+mn-lt"/>
            </a:endParaRPr>
          </a:p>
          <a:p>
            <a:r>
              <a:rPr lang="en-US" sz="1100" baseline="0" smtClean="0">
                <a:latin typeface="+mn-lt"/>
              </a:rPr>
              <a:t>Whenever doing multiple comparisons of same sort</a:t>
            </a:r>
          </a:p>
          <a:p>
            <a:r>
              <a:rPr lang="en-US" sz="1100" baseline="0" smtClean="0">
                <a:latin typeface="+mn-lt"/>
              </a:rPr>
              <a:t>If only do 2 comparisons, borderline, acceTPable to not adjust</a:t>
            </a:r>
          </a:p>
          <a:p>
            <a:endParaRPr lang="en-US" sz="1100" baseline="0" smtClean="0">
              <a:latin typeface="+mn-lt"/>
            </a:endParaRPr>
          </a:p>
          <a:p>
            <a:endParaRPr lang="en-US" sz="1100" baseline="0" smtClean="0">
              <a:latin typeface="+mn-lt"/>
            </a:endParaRPr>
          </a:p>
          <a:p>
            <a:r>
              <a:rPr lang="en-US" sz="1100" baseline="0" smtClean="0">
                <a:latin typeface="+mn-lt"/>
              </a:rPr>
              <a:t>Look at 3</a:t>
            </a:r>
            <a:r>
              <a:rPr lang="en-US" sz="1100" baseline="30000" smtClean="0">
                <a:latin typeface="+mn-lt"/>
              </a:rPr>
              <a:t>rd</a:t>
            </a:r>
            <a:r>
              <a:rPr lang="en-US" sz="1100" baseline="0" smtClean="0">
                <a:latin typeface="+mn-lt"/>
              </a:rPr>
              <a:t> top,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9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Fisher’s exact test comparing the dominant signatures in SKCM_TP vs. SKCM_TM samples</a:t>
            </a:r>
          </a:p>
          <a:p>
            <a:r>
              <a:rPr lang="en-US" baseline="0" smtClean="0"/>
              <a:t>P-values adjusted using Bonferroni correction (method=“BH”)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6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5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4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7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1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9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9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3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9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60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4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1943"/>
            <a:ext cx="10515600" cy="496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8C674-62BC-433D-97B7-15F1B050534E}" type="datetimeFigureOut">
              <a:rPr lang="en-US" smtClean="0"/>
              <a:t>5/29/2018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0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ti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Project figures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941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17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89" y="0"/>
            <a:ext cx="54864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1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0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1" y="0"/>
            <a:ext cx="54864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569" y="-6350"/>
            <a:ext cx="5481320" cy="68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83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Fisher’s exact test SKCM dominant signatures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282811"/>
              </p:ext>
            </p:extLst>
          </p:nvPr>
        </p:nvGraphicFramePr>
        <p:xfrm>
          <a:off x="172628" y="1836957"/>
          <a:ext cx="5923372" cy="3337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80843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padj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1.227384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0.67246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20762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0.494387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0.690917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581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14.37302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0.009721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0.145813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0.649831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0.150458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420905"/>
              </p:ext>
            </p:extLst>
          </p:nvPr>
        </p:nvGraphicFramePr>
        <p:xfrm>
          <a:off x="6185013" y="1836957"/>
          <a:ext cx="5923372" cy="29667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80843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padj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0.579717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3953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4337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8990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82427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3.50228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0.396173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0.848943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85504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38694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42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analysis	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UVM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94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81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77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3" y="0"/>
            <a:ext cx="11421414" cy="685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92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4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305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88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analysis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 VS. UVM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4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overview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6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Mutsigs distribution by cohort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856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17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Clinical data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CANCER 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Summary of cancer stage 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722918"/>
              </p:ext>
            </p:extLst>
          </p:nvPr>
        </p:nvGraphicFramePr>
        <p:xfrm>
          <a:off x="1942314" y="1358669"/>
          <a:ext cx="7662602" cy="48209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19783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814273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814273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814273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smtClean="0"/>
                        <a:t>Cancer stage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 (1.93%)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75 (20.66%)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66 (63.46%)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73 (20.11%)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36 (45%)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III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28 (26.88%)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141 (38.84%)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40 (50%)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IV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20 (5.51%)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NOS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13 (3.58%)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(3.85%)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34 (9.37%)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53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smtClean="0"/>
                        <a:t>Disease progression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45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Early (I – II)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68 (65.38%)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148 (40.77%)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36</a:t>
                      </a:r>
                      <a:r>
                        <a:rPr lang="en-US" baseline="0" smtClean="0"/>
                        <a:t> (45%)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550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Late (III – IV)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 (29.81%)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161 (44.35%)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44 (55%)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73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033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Summary of TNM stage 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464925"/>
              </p:ext>
            </p:extLst>
          </p:nvPr>
        </p:nvGraphicFramePr>
        <p:xfrm>
          <a:off x="191344" y="1358669"/>
          <a:ext cx="5789094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42442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smtClean="0"/>
                        <a:t>T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23 (6.33%)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41 (11.29%)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 (4.81%)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73 (20.11%)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 (9.62%)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79 (21.76%)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36 (43.75%)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86 (92.69%)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65 (17.91%)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38 (47.5%)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TIS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 (2.2%)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47 (12.95%)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670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27 (7.44%)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(2.5%)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53699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016878"/>
              </p:ext>
            </p:extLst>
          </p:nvPr>
        </p:nvGraphicFramePr>
        <p:xfrm>
          <a:off x="6240016" y="1358669"/>
          <a:ext cx="5789094" cy="5176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42442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smtClean="0"/>
                        <a:t>M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881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M0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99 (95.19%)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316 (87.05%)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smtClean="0"/>
                        <a:t>73 (91.25%)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59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M1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(2.88%)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21 (5.79%)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(3.75%)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669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MX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47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26 (7.16%)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26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smtClean="0"/>
                        <a:t>N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328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58 (55.77%)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176 (48.48%)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smtClean="0"/>
                        <a:t>76 (75%)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390676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 (7.69%)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65 (12.91%)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917601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 (9.62%)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38 (10.47%)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064599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 (11.53%)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43 (11.85%)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06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15 (14.42%)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21 (5.79%)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15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20 (5.51%)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108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557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" y="1124857"/>
            <a:ext cx="12181332" cy="562215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cancer stage SKCM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410677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784"/>
            <a:ext cx="12192000" cy="56270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disease progression SKCM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016676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SKCM TP 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96776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41.220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42.725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48.663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37.635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-1.670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32.589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-1.105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47.554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2.397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45.229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-0.839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31.388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83.564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71.132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64.665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227402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96.984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0.588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-1.733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64.232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31.988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0.426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-1.194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32.279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96.608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0.480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69.892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-1.915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30.634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-1.909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41.064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997296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-1.097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61.904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50.570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40.371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34.759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90.704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70.692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65.908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426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810"/>
            <a:ext cx="12191999" cy="56270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cancer stage SKCM TM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259570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0183"/>
            <a:ext cx="12192002" cy="562707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disease progression SKCM TM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29028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SKCM TM 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649932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-2.135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283.197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295.608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306.872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272.631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305.065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-0.463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301.188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306.512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302.093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227.524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269.834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301.861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968717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267.143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-0.249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306.278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172.479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-0.645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294.195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239.640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-0.490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301.629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197.507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287.218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264.960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305.338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7262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-1.934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194.378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306.803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218.572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306.950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225.214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268.971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-1.077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166.725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281.043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306.275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208105" y="1809881"/>
            <a:ext cx="3764405" cy="3279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26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6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80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915" y="38288"/>
            <a:ext cx="9547597" cy="68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43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" y="1124855"/>
            <a:ext cx="12181332" cy="562215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cancer stage UVM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782609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784"/>
            <a:ext cx="12192000" cy="56270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</a:t>
            </a:r>
            <a:r>
              <a:rPr lang="en-US" sz="3200" smtClean="0"/>
              <a:t>distribution by disease progression UVM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24805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UVM TP 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220128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77.798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65.747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74.689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43.503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-0.451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77.887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60.289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52.548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74.109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523065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77.980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40.339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73.223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67.199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-0.279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77.485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68.831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770281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63.157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-1.537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77.043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1.564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51.746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47.547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-1.336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45.669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47.401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74.578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76.212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75.984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643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Clinical data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THERAPIES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47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Summary of therapies 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263652"/>
              </p:ext>
            </p:extLst>
          </p:nvPr>
        </p:nvGraphicFramePr>
        <p:xfrm>
          <a:off x="2195285" y="1624672"/>
          <a:ext cx="7801429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71925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Therapy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/>
                        <a:t>Prior systemic therapy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Chemotherapy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(0.55%)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r>
                        <a:rPr lang="en-US" baseline="0" smtClean="0"/>
                        <a:t>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Immunotherapy/vaccine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r>
                        <a:rPr lang="en-US" baseline="0" smtClean="0"/>
                        <a:t>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(0.55%)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Interferon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27 (7.44%)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Other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(0.28%)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101 (97.12%)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331 (91.18%)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76 (95%)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/>
                        <a:t>Radiation therapy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8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Yes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47 (12.95%)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(3.75%)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63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102 (98.07%)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315 (86.58%)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76 (90%)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18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(0.28%)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(1.25%)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4748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436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124858"/>
            <a:ext cx="12192002" cy="562707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therapy SKCM TM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873823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mtClean="0"/>
              <a:t>SKCM TM therapy (radiation vs. interferon)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246190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-0.749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49.058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56.242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69.665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39.389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65.010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52.236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42.988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67.402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541717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68.074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29.924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26.442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71.242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32.641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-0.706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35.575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26.036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38.969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79187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59.838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36.206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53.626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64.367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1.890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26.527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67.109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50.791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71.556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933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71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8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08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32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88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Metastatic scoring: cBioPortal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8894379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84" y="0"/>
            <a:ext cx="11483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1610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84" y="2090"/>
            <a:ext cx="11483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8348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584" y="-1"/>
            <a:ext cx="114837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601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874"/>
            <a:ext cx="9058835" cy="6794126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0226850"/>
              </p:ext>
            </p:extLst>
          </p:nvPr>
        </p:nvGraphicFramePr>
        <p:xfrm>
          <a:off x="8307513" y="5516880"/>
          <a:ext cx="3881670" cy="13411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293890">
                  <a:extLst>
                    <a:ext uri="{9D8B030D-6E8A-4147-A177-3AD203B41FA5}">
                      <a16:colId xmlns:a16="http://schemas.microsoft.com/office/drawing/2014/main" val="1368006771"/>
                    </a:ext>
                  </a:extLst>
                </a:gridCol>
                <a:gridCol w="1293890">
                  <a:extLst>
                    <a:ext uri="{9D8B030D-6E8A-4147-A177-3AD203B41FA5}">
                      <a16:colId xmlns:a16="http://schemas.microsoft.com/office/drawing/2014/main" val="2607065220"/>
                    </a:ext>
                  </a:extLst>
                </a:gridCol>
                <a:gridCol w="1293890">
                  <a:extLst>
                    <a:ext uri="{9D8B030D-6E8A-4147-A177-3AD203B41FA5}">
                      <a16:colId xmlns:a16="http://schemas.microsoft.com/office/drawing/2014/main" val="831926428"/>
                    </a:ext>
                  </a:extLst>
                </a:gridCol>
              </a:tblGrid>
              <a:tr h="317278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Cohort 1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Cohort</a:t>
                      </a:r>
                      <a:r>
                        <a:rPr lang="en-US" sz="1600" baseline="0" smtClean="0"/>
                        <a:t> 2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Adjusted</a:t>
                      </a:r>
                      <a:r>
                        <a:rPr lang="en-US" sz="1600" baseline="0" smtClean="0"/>
                        <a:t> p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8516671"/>
                  </a:ext>
                </a:extLst>
              </a:tr>
              <a:tr h="317278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SKCM TP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SKCM TM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4.13e-03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7509014"/>
                  </a:ext>
                </a:extLst>
              </a:tr>
              <a:tr h="317278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SKCM TP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UVM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5.34e-09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0716716"/>
                  </a:ext>
                </a:extLst>
              </a:tr>
              <a:tr h="317278"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SKCM TM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UVM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smtClean="0"/>
                        <a:t>2.91e-06</a:t>
                      </a:r>
                      <a:endParaRPr lang="en-US" sz="1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638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916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Metastatic scoring: cBioPortal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STAGE</a:t>
            </a:r>
          </a:p>
        </p:txBody>
      </p:sp>
    </p:spTree>
    <p:extLst>
      <p:ext uri="{BB962C8B-B14F-4D97-AF65-F5344CB8AC3E}">
        <p14:creationId xmlns:p14="http://schemas.microsoft.com/office/powerpoint/2010/main" val="1400122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578" y="-259"/>
            <a:ext cx="11424592" cy="685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007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600" y="-258"/>
            <a:ext cx="11424592" cy="685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2516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422"/>
            <a:ext cx="5688815" cy="6826578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6040" y="48544"/>
            <a:ext cx="5688632" cy="682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042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220" y="-27384"/>
            <a:ext cx="9144345" cy="685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1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8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04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158" y="0"/>
            <a:ext cx="5688632" cy="682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90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7" y="23908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4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1" y="41237"/>
            <a:ext cx="11361271" cy="68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35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0"/>
            <a:ext cx="11401113" cy="684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7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941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1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26138</TotalTime>
  <Words>2312</Words>
  <Application>Microsoft Office PowerPoint</Application>
  <PresentationFormat>Widescreen</PresentationFormat>
  <Paragraphs>1092</Paragraphs>
  <Slides>50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Calibri Light</vt:lpstr>
      <vt:lpstr>Wingdings</vt:lpstr>
      <vt:lpstr>Office Theme</vt:lpstr>
      <vt:lpstr>Project figures</vt:lpstr>
      <vt:lpstr>Mutational signatures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Fisher’s exact test SKCM dominant signatures</vt:lpstr>
      <vt:lpstr>Mutational signatures analysis </vt:lpstr>
      <vt:lpstr>PowerPoint Presentation</vt:lpstr>
      <vt:lpstr>PowerPoint Presentation</vt:lpstr>
      <vt:lpstr>PowerPoint Presentation</vt:lpstr>
      <vt:lpstr>PowerPoint Presentation</vt:lpstr>
      <vt:lpstr>Mutational signatures analysis</vt:lpstr>
      <vt:lpstr>PowerPoint Presentation</vt:lpstr>
      <vt:lpstr>Clinical data</vt:lpstr>
      <vt:lpstr>Summary of cancer stage SKCM and UVM</vt:lpstr>
      <vt:lpstr>Summary of TNM stage SKCM and UVM</vt:lpstr>
      <vt:lpstr>PowerPoint Presentation</vt:lpstr>
      <vt:lpstr>PowerPoint Presentation</vt:lpstr>
      <vt:lpstr>SKCM TP disease progression t-test</vt:lpstr>
      <vt:lpstr>PowerPoint Presentation</vt:lpstr>
      <vt:lpstr>PowerPoint Presentation</vt:lpstr>
      <vt:lpstr>SKCM TM disease progression t-test</vt:lpstr>
      <vt:lpstr>PowerPoint Presentation</vt:lpstr>
      <vt:lpstr>PowerPoint Presentation</vt:lpstr>
      <vt:lpstr>PowerPoint Presentation</vt:lpstr>
      <vt:lpstr>UVM TP disease progression t-test</vt:lpstr>
      <vt:lpstr>Clinical data</vt:lpstr>
      <vt:lpstr>Summary of therapies SKCM and UVM</vt:lpstr>
      <vt:lpstr>PowerPoint Presentation</vt:lpstr>
      <vt:lpstr>SKCM TM therapy (radiation vs. interferon) t-test</vt:lpstr>
      <vt:lpstr>PowerPoint Presentation</vt:lpstr>
      <vt:lpstr>PowerPoint Presentation</vt:lpstr>
      <vt:lpstr>Metastatic scoring: cBioPortal</vt:lpstr>
      <vt:lpstr>PowerPoint Presentation</vt:lpstr>
      <vt:lpstr>PowerPoint Presentation</vt:lpstr>
      <vt:lpstr>PowerPoint Presentation</vt:lpstr>
      <vt:lpstr>PowerPoint Presentation</vt:lpstr>
      <vt:lpstr>Metastatic scoring: cBioPortal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figures</dc:title>
  <dc:creator>Laura Vo Ngoc</dc:creator>
  <cp:lastModifiedBy>Laura Vo Ngoc</cp:lastModifiedBy>
  <cp:revision>120</cp:revision>
  <dcterms:created xsi:type="dcterms:W3CDTF">2018-03-04T15:38:59Z</dcterms:created>
  <dcterms:modified xsi:type="dcterms:W3CDTF">2018-05-31T13:39:53Z</dcterms:modified>
</cp:coreProperties>
</file>